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</p:sldIdLst>
  <p:sldSz cx="9144000" cy="5143500" type="screen16x9"/>
  <p:notesSz cx="6858000" cy="9144000"/>
  <p:embeddedFontLst>
    <p:embeddedFont>
      <p:font typeface="Arimo" panose="020B0604020202020204" charset="0"/>
      <p:regular r:id="rId43"/>
      <p:bold r:id="rId44"/>
      <p:italic r:id="rId45"/>
      <p:boldItalic r:id="rId46"/>
    </p:embeddedFont>
    <p:embeddedFont>
      <p:font typeface="Lato" panose="020B0604020202020204" charset="0"/>
      <p:regular r:id="rId47"/>
      <p:bold r:id="rId48"/>
      <p:italic r:id="rId49"/>
      <p:boldItalic r:id="rId50"/>
    </p:embeddedFont>
    <p:embeddedFont>
      <p:font typeface="Raleway" panose="020B0503030101060003" pitchFamily="34" charset="-52"/>
      <p:regular r:id="rId51"/>
      <p:bold r:id="rId52"/>
      <p:italic r:id="rId53"/>
      <p:boldItalic r:id="rId54"/>
    </p:embeddedFont>
    <p:embeddedFont>
      <p:font typeface="Roboto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e34ca8429_8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e34ca8429_8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e37fb56dd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e37fb56dd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e37fb56d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e37fb56d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e34ca8429_8_1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e34ca8429_8_1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e37fb56dd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e37fb56dd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e37fb56dd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e37fb56dd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e37fb56dd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e37fb56dd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e37fb56dd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e37fb56dd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e34ca842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e34ca842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e34ca842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e34ca842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e34ca842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e34ca842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e34ca8429_8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e34ca8429_8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e34ca8429_8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e34ca8429_8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e34ca8429_8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e34ca8429_8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e34ca8429_8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e34ca8429_8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e34ca8429_8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e34ca8429_8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e34ca8429_8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e34ca8429_8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e34ca8429_8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e34ca8429_8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e34ca842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e34ca842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e34ca8429_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e34ca8429_8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e34ca8429_8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e34ca8429_8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e37fb56dd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e37fb56dd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e34ca8429_8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e34ca8429_8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e37fb56d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e37fb56d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e37fb56dd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e37fb56dd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e34ca8429_8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e34ca8429_8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e37fb56d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e37fb56dd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e37fb56dd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e37fb56dd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e37fb56d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e37fb56dd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e37fb56d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e37fb56dd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e37fb56d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e37fb56dd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e37fb56d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e37fb56dd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765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e37fb56d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e37fb56dd_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e34ca8429_8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e34ca8429_8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e37fb56dd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e37fb56dd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e34ca8429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e34ca8429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e34ca8429_8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e34ca8429_8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e34ca8429_8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e34ca8429_8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e34ca8429_8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e34ca8429_8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дин столбец 1">
  <p:cSld name="ONE_COLUMN_TEXT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3"/>
          <p:cNvGrpSpPr/>
          <p:nvPr/>
        </p:nvGrpSpPr>
        <p:grpSpPr>
          <a:xfrm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86" name="Google Shape;86;p13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89" name="Google Shape;89;p13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93" name="Google Shape;93;p13"/>
          <p:cNvGrpSpPr/>
          <p:nvPr/>
        </p:nvGrpSpPr>
        <p:grpSpPr>
          <a:xfrm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94" name="Google Shape;94;p13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13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 flipH="1">
            <a:off x="3736300" y="1413100"/>
            <a:ext cx="4692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 flipH="1">
            <a:off x="3736100" y="1985800"/>
            <a:ext cx="4692600" cy="17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>
                <a:solidFill>
                  <a:srgbClr val="434343"/>
                </a:solidFill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>
                <a:solidFill>
                  <a:srgbClr val="434343"/>
                </a:solidFill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>
                <a:solidFill>
                  <a:srgbClr val="434343"/>
                </a:solidFill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>
                <a:solidFill>
                  <a:srgbClr val="434343"/>
                </a:solidFill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>
                <a:solidFill>
                  <a:srgbClr val="434343"/>
                </a:solidFill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>
                <a:solidFill>
                  <a:srgbClr val="434343"/>
                </a:solidFill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>
                <a:solidFill>
                  <a:srgbClr val="434343"/>
                </a:solidFill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>
            <a:spLocks noGrp="1"/>
          </p:cNvSpPr>
          <p:nvPr>
            <p:ph type="pic" idx="2"/>
          </p:nvPr>
        </p:nvSpPr>
        <p:spPr>
          <a:xfrm>
            <a:off x="715100" y="535000"/>
            <a:ext cx="2703300" cy="407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PHP frameworks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Symfony, YII2, Laravel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8187300" cy="17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Подготовили студенты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Группы АС-21-05: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Галимов Айдар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Жучков Алексей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Самородов Роман</a:t>
            </a:r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675" y="2894650"/>
            <a:ext cx="1600659" cy="1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l="10527" t="34721" r="66617" b="32912"/>
          <a:stretch/>
        </p:blipFill>
        <p:spPr>
          <a:xfrm>
            <a:off x="729625" y="2894650"/>
            <a:ext cx="1764452" cy="16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502" y="2820173"/>
            <a:ext cx="1475351" cy="181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729450" y="542050"/>
            <a:ext cx="76887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Внешний вид приложения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t="26546"/>
          <a:stretch/>
        </p:blipFill>
        <p:spPr>
          <a:xfrm>
            <a:off x="0" y="996677"/>
            <a:ext cx="9144002" cy="16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25" y="2660850"/>
            <a:ext cx="1857312" cy="24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574" y="2892362"/>
            <a:ext cx="2063000" cy="22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9450" y="542050"/>
            <a:ext cx="76887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Внешний вид приложения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038" y="1042738"/>
            <a:ext cx="6567924" cy="39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729450" y="542050"/>
            <a:ext cx="76887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Настройки Laravel</a:t>
            </a:r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r="59362"/>
          <a:stretch/>
        </p:blipFill>
        <p:spPr>
          <a:xfrm>
            <a:off x="513100" y="991825"/>
            <a:ext cx="2814475" cy="408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025" y="1924313"/>
            <a:ext cx="45148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649425" y="540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Модели (Models) в Laravel</a:t>
            </a:r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50" y="1075400"/>
            <a:ext cx="3674550" cy="39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299" y="924475"/>
            <a:ext cx="3495338" cy="4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6512" y="2370000"/>
            <a:ext cx="930563" cy="579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649425" y="540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Представления (Views) в Laravel</a:t>
            </a: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25" y="1075402"/>
            <a:ext cx="7557649" cy="34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r="34413"/>
          <a:stretch/>
        </p:blipFill>
        <p:spPr>
          <a:xfrm>
            <a:off x="7823175" y="1982125"/>
            <a:ext cx="1372575" cy="15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649425" y="540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Контроллеры (Controllers) в Laravel</a:t>
            </a:r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00" y="1162175"/>
            <a:ext cx="3712850" cy="3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925" y="1298300"/>
            <a:ext cx="5036800" cy="30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198" y="4280700"/>
            <a:ext cx="1937375" cy="8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649425" y="540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приложения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" y="1948296"/>
            <a:ext cx="9144001" cy="137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scraancat_Galimov">
            <a:hlinkClick r:id="" action="ppaction://media"/>
            <a:extLst>
              <a:ext uri="{FF2B5EF4-FFF2-40B4-BE49-F238E27FC236}">
                <a16:creationId xmlns:a16="http://schemas.microsoft.com/office/drawing/2014/main" id="{F7388C95-28BD-45A7-B016-24A5090DFF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62" y="0"/>
            <a:ext cx="77200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Плюсы и Минусы</a:t>
            </a:r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Модульность и гибкость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Высокая масштабируемость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Большое сообщество и экосистема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Отличная документация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Строгая структура проекта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400"/>
              </a:spcBef>
              <a:spcAft>
                <a:spcPts val="1200"/>
              </a:spcAft>
              <a:buNone/>
            </a:pPr>
            <a:endParaRPr sz="150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Крутая кривая обучения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Более высокая сложность настройки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Может быть избыточным для небольших проектов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729450" y="581250"/>
            <a:ext cx="7688700" cy="12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работы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729450" y="1250125"/>
            <a:ext cx="7910700" cy="3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Практический опыт: Работа направлена на приобретение практического опыта разработки на Symfony, Yii2 и Laravel.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Приложение TODO List: Выбор проекта TODO List для сравнения фреймворков в контролируемых условиях.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Сравнительный анализ: Оценивание фреймворков по трем ключевым критериям.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Критерии оценки: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Скорость разработки: Время, затраченное на реализацию функционала TODO List.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Сложность освоения: Уровень сложности изучения фреймворка и реализации задачи.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Масштабируемость: Потенциал фреймворка для расширения функционала в будущем.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Результат: Формирование выводов о преимуществах и недостатках каждого фреймворка для подобных задач.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400"/>
              </a:spcBef>
              <a:spcAft>
                <a:spcPts val="120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</a:t>
            </a: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899300" cy="29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Архитектура MVC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Doctrine ORM (Object-Relational Mapper)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Twig шаблонизатор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Symfony Console для работы с командной строкой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Встроенный механизм безопасности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Множество расширений и библиотек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4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24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PHP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Symfony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Composer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СУБД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Doctrine ORM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Doctrine Migrations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Twig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Bootstrap 5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120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729450" y="542050"/>
            <a:ext cx="76887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Внешний вид приложения</a:t>
            </a:r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500" y="1163275"/>
            <a:ext cx="5269000" cy="37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727650" y="546625"/>
            <a:ext cx="76887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(Model) в Symfony</a:t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25" y="1277225"/>
            <a:ext cx="4410273" cy="3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 rotWithShape="1">
          <a:blip r:embed="rId4">
            <a:alphaModFix/>
          </a:blip>
          <a:srcRect r="10730"/>
          <a:stretch/>
        </p:blipFill>
        <p:spPr>
          <a:xfrm>
            <a:off x="4499824" y="1277225"/>
            <a:ext cx="4531850" cy="3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727650" y="546625"/>
            <a:ext cx="76887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Контроллер (Controller) в Symfony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 rotWithShape="1">
          <a:blip r:embed="rId3">
            <a:alphaModFix/>
          </a:blip>
          <a:srcRect l="8194" r="13386"/>
          <a:stretch/>
        </p:blipFill>
        <p:spPr>
          <a:xfrm>
            <a:off x="246475" y="1257575"/>
            <a:ext cx="4937374" cy="3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 rotWithShape="1">
          <a:blip r:embed="rId4">
            <a:alphaModFix/>
          </a:blip>
          <a:srcRect r="15247"/>
          <a:stretch/>
        </p:blipFill>
        <p:spPr>
          <a:xfrm>
            <a:off x="4894525" y="1372325"/>
            <a:ext cx="4038974" cy="34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727650" y="139600"/>
            <a:ext cx="76887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Представление (View) в Symfony</a:t>
            </a:r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50" y="739825"/>
            <a:ext cx="4834524" cy="18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 rotWithShape="1">
          <a:blip r:embed="rId4">
            <a:alphaModFix/>
          </a:blip>
          <a:srcRect l="-1560" t="-3649" r="1559" b="3649"/>
          <a:stretch/>
        </p:blipFill>
        <p:spPr>
          <a:xfrm>
            <a:off x="3253500" y="1631600"/>
            <a:ext cx="5657751" cy="322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рома фимффони">
            <a:hlinkClick r:id="" action="ppaction://media"/>
            <a:extLst>
              <a:ext uri="{FF2B5EF4-FFF2-40B4-BE49-F238E27FC236}">
                <a16:creationId xmlns:a16="http://schemas.microsoft.com/office/drawing/2014/main" id="{8E08B750-5A65-4DBB-83AB-9221BD2AD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440" y="1515350"/>
            <a:ext cx="6020725" cy="29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Плюсы и Минусы</a:t>
            </a: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Высокая производительность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Хорошо структурированный код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Активное сообщество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Меньшая гибкость по сравнению с Symfony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Документация может быть менее подробной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Монолитность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400"/>
              </a:spcBef>
              <a:spcAft>
                <a:spcPts val="140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</a:t>
            </a:r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Архитектура MVC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ActiveRecord ORM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Собственный шаблонизатор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Gii — генератор кода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Интегрированная система безопасности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Поддержка AJAX и веб-сервисов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400"/>
              </a:spcBef>
              <a:spcAft>
                <a:spcPts val="120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729450" y="581250"/>
            <a:ext cx="7688700" cy="12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PHP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729450" y="1250125"/>
            <a:ext cx="79107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это широко используемый язык программирования, особенно для веб-разработки. Он выполняется на сервере и интегрируется с HTML для создания динамических веб-страниц.</a:t>
            </a:r>
            <a:endParaRPr sz="1500"/>
          </a:p>
        </p:txBody>
      </p:sp>
      <p:sp>
        <p:nvSpPr>
          <p:cNvPr id="121" name="Google Shape;121;p16"/>
          <p:cNvSpPr txBox="1"/>
          <p:nvPr/>
        </p:nvSpPr>
        <p:spPr>
          <a:xfrm>
            <a:off x="36375" y="2326075"/>
            <a:ext cx="2451600" cy="17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/>
              <a:t>Плюсы PHP: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Простота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Широкая поддержка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Быстрая разработка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Кросс-платформенность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Большое сообщество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6671275" y="2377075"/>
            <a:ext cx="2294400" cy="14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/>
              <a:t>Минусы PHP: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Производительность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Нехорошие практики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Безопасность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2400775" y="1822375"/>
            <a:ext cx="42705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/>
              <a:t>Важные нюансы: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Сложность масштабируемости</a:t>
            </a:r>
            <a:r>
              <a:rPr lang="ru" sz="1100"/>
              <a:t>: Для крупных проектов могут понадобиться дополнительные усилия для обеспечения производительности и безопасности.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Ретро-совместимость</a:t>
            </a:r>
            <a:r>
              <a:rPr lang="ru" sz="1100"/>
              <a:t>: Старые версии PHP могут иметь устаревший код и функции, но это постепенно исправляется с каждой новой версией.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Использование фреймворков</a:t>
            </a:r>
            <a:r>
              <a:rPr lang="ru" sz="1100"/>
              <a:t>: Для больших и сложных проектов лучше использовать фреймворки (например, Laravel, Symfony), которые облегчают разработку.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PHP</a:t>
            </a:r>
            <a:endParaRPr sz="14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Yii2</a:t>
            </a:r>
            <a:endParaRPr sz="14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Tailwind CSS</a:t>
            </a:r>
            <a:endParaRPr sz="14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JavaScript + jQuery</a:t>
            </a:r>
            <a:endParaRPr sz="14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MariaDB + PhpMyAdmin</a:t>
            </a:r>
            <a:endParaRPr sz="14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Docker</a:t>
            </a:r>
            <a:endParaRPr sz="14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>
            <a:spLocks noGrp="1"/>
          </p:cNvSpPr>
          <p:nvPr>
            <p:ph type="title"/>
          </p:nvPr>
        </p:nvSpPr>
        <p:spPr>
          <a:xfrm>
            <a:off x="675150" y="651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Config Docker</a:t>
            </a:r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51" y="1151375"/>
            <a:ext cx="4220099" cy="38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800" y="2078875"/>
            <a:ext cx="3655524" cy="21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Config Yii2</a:t>
            </a:r>
            <a:endParaRPr/>
          </a:p>
        </p:txBody>
      </p:sp>
      <p:sp>
        <p:nvSpPr>
          <p:cNvPr id="328" name="Google Shape;328;p4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969" y="1938997"/>
            <a:ext cx="5672319" cy="25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0" y="1939000"/>
            <a:ext cx="3430855" cy="25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Модели в Yii2</a:t>
            </a:r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026" y="985250"/>
            <a:ext cx="2845949" cy="399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377" y="1900625"/>
            <a:ext cx="3527625" cy="272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Контроллеры Yii2</a:t>
            </a:r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875" y="814575"/>
            <a:ext cx="2254275" cy="419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027975"/>
            <a:ext cx="5326599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Views Yii2</a:t>
            </a:r>
            <a:endParaRPr/>
          </a:p>
        </p:txBody>
      </p:sp>
      <p:sp>
        <p:nvSpPr>
          <p:cNvPr id="352" name="Google Shape;352;p4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75" y="2078875"/>
            <a:ext cx="413385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851" y="848362"/>
            <a:ext cx="5359673" cy="419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Миграции Yii2</a:t>
            </a:r>
            <a:endParaRPr/>
          </a:p>
        </p:txBody>
      </p:sp>
      <p:sp>
        <p:nvSpPr>
          <p:cNvPr id="360" name="Google Shape;360;p4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1" name="Google Shape;3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7" y="1927998"/>
            <a:ext cx="7646724" cy="24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8" name="Google Shape;3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576" y="680575"/>
            <a:ext cx="4518575" cy="411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>
            <a:spLocks noGrp="1"/>
          </p:cNvSpPr>
          <p:nvPr>
            <p:ph type="title"/>
          </p:nvPr>
        </p:nvSpPr>
        <p:spPr>
          <a:xfrm>
            <a:off x="729450" y="542050"/>
            <a:ext cx="76887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Внешний вид приложения</a:t>
            </a:r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5" name="Google Shape;3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039" y="1140400"/>
            <a:ext cx="6001925" cy="375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D8619BA-8287-4316-9964-DA64C934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Лёхв">
            <a:hlinkClick r:id="" action="ppaction://media"/>
            <a:extLst>
              <a:ext uri="{FF2B5EF4-FFF2-40B4-BE49-F238E27FC236}">
                <a16:creationId xmlns:a16="http://schemas.microsoft.com/office/drawing/2014/main" id="{31859495-92D7-41F9-BB28-DDB411688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649" y="0"/>
            <a:ext cx="8201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8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729450" y="581250"/>
            <a:ext cx="7688700" cy="12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Frameworks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>
            <a:off x="729450" y="1250125"/>
            <a:ext cx="79107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Фреймворки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используются для упрощения и ускорения разработки приложений за счёт предоставления готовой архитектуры, библиотек и инструментов.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6375" y="2326075"/>
            <a:ext cx="2451600" cy="24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/>
              <a:t>Зачем использовать: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Для стандартизации кода и структуры проекта.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Для экономии времени, благодаря готовым решениям.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Для упрощения поддержки и масштабирования приложений.</a:t>
            </a:r>
            <a:endParaRPr sz="1300" b="1"/>
          </a:p>
        </p:txBody>
      </p:sp>
      <p:sp>
        <p:nvSpPr>
          <p:cNvPr id="131" name="Google Shape;131;p17"/>
          <p:cNvSpPr txBox="1"/>
          <p:nvPr/>
        </p:nvSpPr>
        <p:spPr>
          <a:xfrm>
            <a:off x="6671275" y="2377075"/>
            <a:ext cx="2294400" cy="14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/>
              <a:t>Что облегчают: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Управление базой данных (ORM, миграции).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Маршрутизацию и обработку запросов.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Работу с формами, валидацией, сессиями.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Создание API и тестирование.</a:t>
            </a:r>
            <a:endParaRPr sz="1300" b="1"/>
          </a:p>
        </p:txBody>
      </p:sp>
      <p:sp>
        <p:nvSpPr>
          <p:cNvPr id="132" name="Google Shape;132;p17"/>
          <p:cNvSpPr txBox="1"/>
          <p:nvPr/>
        </p:nvSpPr>
        <p:spPr>
          <a:xfrm>
            <a:off x="2400775" y="1822375"/>
            <a:ext cx="42705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/>
              <a:t>Плюсы фреймворков: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Ускорение разработки</a:t>
            </a:r>
            <a:r>
              <a:rPr lang="ru" sz="1100"/>
              <a:t>: Готовые модули и функции (маршрутизация, аутентификация, работа с БД).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Соблюдение лучших практик</a:t>
            </a:r>
            <a:r>
              <a:rPr lang="ru" sz="1100"/>
              <a:t>: Помогают писать организованный и поддерживаемый код.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Повышение безопасности</a:t>
            </a:r>
            <a:r>
              <a:rPr lang="ru" sz="1100"/>
              <a:t>: Встроенные механизмы защиты от SQL-инъекций, XSS и CSRF.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Сообщество и документация</a:t>
            </a:r>
            <a:r>
              <a:rPr lang="ru" sz="1100"/>
              <a:t>: Лёгкий доступ к помощи и пакетам.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381" name="Google Shape;381;p5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молодцы!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PHP не для скуфов (ну или мы скуфы)</a:t>
            </a:r>
            <a:endParaRPr/>
          </a:p>
        </p:txBody>
      </p:sp>
      <p:pic>
        <p:nvPicPr>
          <p:cNvPr id="1026" name="Picture 2" descr="https://sun9-7.userapi.com/impg/ZDXroWqN1eawQsa1XNdH7ZqnKIrhLqGDePaTgQ/0uNCjC6CQCE.jpg?size=900x899&amp;quality=95&amp;sign=c9035b262349a50410bffa1debe16ee1&amp;type=album">
            <a:extLst>
              <a:ext uri="{FF2B5EF4-FFF2-40B4-BE49-F238E27FC236}">
                <a16:creationId xmlns:a16="http://schemas.microsoft.com/office/drawing/2014/main" id="{510E3279-BD16-425A-90CB-D55718D88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78" y="743455"/>
            <a:ext cx="4158217" cy="415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729450" y="581250"/>
            <a:ext cx="7688700" cy="12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они???</a:t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3035202" y="1131300"/>
            <a:ext cx="2804400" cy="24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/>
              <a:t>2. Symfony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Гибкость и модульность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Популярность в корпоративной разработке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Качество кода и архитектуры</a:t>
            </a:r>
            <a:r>
              <a:rPr lang="ru" sz="1100"/>
              <a:t>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Богатый функционал</a:t>
            </a:r>
            <a:endParaRPr sz="1300" b="1"/>
          </a:p>
        </p:txBody>
      </p:sp>
      <p:sp>
        <p:nvSpPr>
          <p:cNvPr id="139" name="Google Shape;139;p18"/>
          <p:cNvSpPr txBox="1"/>
          <p:nvPr/>
        </p:nvSpPr>
        <p:spPr>
          <a:xfrm>
            <a:off x="8752" y="1131300"/>
            <a:ext cx="2712300" cy="26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/>
              <a:t>1. Laravel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Удобство и популярность</a:t>
            </a:r>
            <a:r>
              <a:rPr lang="ru" sz="1100"/>
              <a:t>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Множество встроенных инструментов</a:t>
            </a:r>
            <a:r>
              <a:rPr lang="ru" sz="1100"/>
              <a:t>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Быстрый старт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Сообщество и пакеты</a:t>
            </a:r>
            <a:r>
              <a:rPr lang="ru" sz="1100"/>
              <a:t>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Фокус на разработчике</a:t>
            </a:r>
            <a:endParaRPr sz="1300" b="1"/>
          </a:p>
        </p:txBody>
      </p:sp>
      <p:sp>
        <p:nvSpPr>
          <p:cNvPr id="140" name="Google Shape;140;p18"/>
          <p:cNvSpPr txBox="1"/>
          <p:nvPr/>
        </p:nvSpPr>
        <p:spPr>
          <a:xfrm>
            <a:off x="6067450" y="1131300"/>
            <a:ext cx="30714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/>
              <a:t>3. Yii2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Простота и скорость разработки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Легкость изучения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Производительность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 b="1"/>
              <a:t>Широкий функционал</a:t>
            </a:r>
            <a:endParaRPr sz="13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0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Плюсы и Минусы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Простой и интуитивный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Большое и активное сообщество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Eloquent ORM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Blade шаблонизатор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4643600" y="2078875"/>
            <a:ext cx="3919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Может быть менее производительным, чем Yii2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Меньшая гибкость, чем у Symfony</a:t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Возможно “навязывание” определенного стиля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Архитектура MVC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Eloquent ORM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Blade шаблонизатор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Artisan CLI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Система маршрутизации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Система миграций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Поддержка очередей задач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 dirty="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Composer</a:t>
            </a:r>
            <a:endParaRPr sz="14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PHP</a:t>
            </a:r>
            <a:endParaRPr sz="14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Laravel</a:t>
            </a:r>
            <a:endParaRPr sz="14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Tailwind CSS</a:t>
            </a:r>
            <a:endParaRPr sz="14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14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Char char="●"/>
            </a:pPr>
            <a:r>
              <a:rPr lang="ru" sz="1400">
                <a:solidFill>
                  <a:srgbClr val="21252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SQLite</a:t>
            </a:r>
            <a:endParaRPr sz="1400">
              <a:solidFill>
                <a:srgbClr val="21252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653</Words>
  <Application>Microsoft Office PowerPoint</Application>
  <PresentationFormat>Экран (16:9)</PresentationFormat>
  <Paragraphs>157</Paragraphs>
  <Slides>40</Slides>
  <Notes>40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Lato</vt:lpstr>
      <vt:lpstr>Roboto</vt:lpstr>
      <vt:lpstr>Arial</vt:lpstr>
      <vt:lpstr>Arimo</vt:lpstr>
      <vt:lpstr>Raleway</vt:lpstr>
      <vt:lpstr>Streamline</vt:lpstr>
      <vt:lpstr>PHP frameworks Symfony, YII2, Laravel</vt:lpstr>
      <vt:lpstr>Цель работы</vt:lpstr>
      <vt:lpstr>PHP</vt:lpstr>
      <vt:lpstr>Frameworks</vt:lpstr>
      <vt:lpstr>Почему они???</vt:lpstr>
      <vt:lpstr>Презентация PowerPoint</vt:lpstr>
      <vt:lpstr>Плюсы и Минусы</vt:lpstr>
      <vt:lpstr>Особенности</vt:lpstr>
      <vt:lpstr>Стек технологий</vt:lpstr>
      <vt:lpstr>Внешний вид приложения</vt:lpstr>
      <vt:lpstr>Внешний вид приложения</vt:lpstr>
      <vt:lpstr>Настройки Laravel</vt:lpstr>
      <vt:lpstr>Модели (Models) в Laravel</vt:lpstr>
      <vt:lpstr>Представления (Views) в Laravel</vt:lpstr>
      <vt:lpstr>Контроллеры (Controllers) в Laravel</vt:lpstr>
      <vt:lpstr>Запуск приложения</vt:lpstr>
      <vt:lpstr>Презентация PowerPoint</vt:lpstr>
      <vt:lpstr>Презентация PowerPoint</vt:lpstr>
      <vt:lpstr>Плюсы и Минусы</vt:lpstr>
      <vt:lpstr>Особенности</vt:lpstr>
      <vt:lpstr>Стек технологий</vt:lpstr>
      <vt:lpstr>Внешний вид приложения</vt:lpstr>
      <vt:lpstr>Модель (Model) в Symfony</vt:lpstr>
      <vt:lpstr>Контроллер (Controller) в Symfony</vt:lpstr>
      <vt:lpstr>Представление (View) в Symfony</vt:lpstr>
      <vt:lpstr>Презентация PowerPoint</vt:lpstr>
      <vt:lpstr>Презентация PowerPoint</vt:lpstr>
      <vt:lpstr>Плюсы и Минусы</vt:lpstr>
      <vt:lpstr>Особенности</vt:lpstr>
      <vt:lpstr>Стек технологий</vt:lpstr>
      <vt:lpstr>Config Docker</vt:lpstr>
      <vt:lpstr>Config Yii2</vt:lpstr>
      <vt:lpstr>Модели в Yii2</vt:lpstr>
      <vt:lpstr>Контроллеры Yii2</vt:lpstr>
      <vt:lpstr>Views Yii2</vt:lpstr>
      <vt:lpstr>Миграции Yii2</vt:lpstr>
      <vt:lpstr>Презентация PowerPoint</vt:lpstr>
      <vt:lpstr>Внешний вид приложения</vt:lpstr>
      <vt:lpstr>Презентация PowerPoint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frameworks Symfony, YII2, Laravel</dc:title>
  <cp:lastModifiedBy>Айдар Галимов</cp:lastModifiedBy>
  <cp:revision>5</cp:revision>
  <dcterms:modified xsi:type="dcterms:W3CDTF">2024-12-12T12:40:30Z</dcterms:modified>
</cp:coreProperties>
</file>